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9" r:id="rId2"/>
    <p:sldId id="284" r:id="rId3"/>
    <p:sldId id="285" r:id="rId4"/>
    <p:sldId id="281" r:id="rId5"/>
    <p:sldId id="283" r:id="rId6"/>
    <p:sldId id="269" r:id="rId7"/>
    <p:sldId id="262" r:id="rId8"/>
    <p:sldId id="265" r:id="rId9"/>
    <p:sldId id="264" r:id="rId10"/>
    <p:sldId id="271" r:id="rId11"/>
    <p:sldId id="274" r:id="rId12"/>
    <p:sldId id="277" r:id="rId13"/>
    <p:sldId id="273" r:id="rId14"/>
    <p:sldId id="286" r:id="rId15"/>
    <p:sldId id="263" r:id="rId16"/>
    <p:sldId id="282" r:id="rId17"/>
    <p:sldId id="287" r:id="rId18"/>
    <p:sldId id="275" r:id="rId19"/>
    <p:sldId id="276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842" autoAdjust="0"/>
  </p:normalViewPr>
  <p:slideViewPr>
    <p:cSldViewPr snapToGrid="0">
      <p:cViewPr varScale="1">
        <p:scale>
          <a:sx n="80" d="100"/>
          <a:sy n="80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65174-9EFF-47FA-ACA9-D1D8693F0A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1A77E1-0C0E-4B71-8F04-0921241C5988}">
      <dgm:prSet custT="1"/>
      <dgm:spPr/>
      <dgm:t>
        <a:bodyPr/>
        <a:lstStyle/>
        <a:p>
          <a:pPr algn="just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Cost effective</a:t>
          </a:r>
        </a:p>
      </dgm:t>
    </dgm:pt>
    <dgm:pt modelId="{E0A5E434-485C-4F8B-AA6F-0276CBE1C876}" type="parTrans" cxnId="{DF679B1B-7F19-46AA-89F0-755FF5C84C67}">
      <dgm:prSet/>
      <dgm:spPr/>
      <dgm:t>
        <a:bodyPr/>
        <a:lstStyle/>
        <a:p>
          <a:endParaRPr lang="en-US"/>
        </a:p>
      </dgm:t>
    </dgm:pt>
    <dgm:pt modelId="{5B537304-9507-4B46-ACD2-0A9E7EFF2091}" type="sibTrans" cxnId="{DF679B1B-7F19-46AA-89F0-755FF5C84C67}">
      <dgm:prSet/>
      <dgm:spPr/>
      <dgm:t>
        <a:bodyPr/>
        <a:lstStyle/>
        <a:p>
          <a:endParaRPr lang="en-US"/>
        </a:p>
      </dgm:t>
    </dgm:pt>
    <dgm:pt modelId="{77D386C4-FCCF-4A6B-B2CF-BD1731480415}">
      <dgm:prSet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algn="just"/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Adopting autonomous drones for border surveillance has many potential benefits</a:t>
          </a:r>
        </a:p>
      </dgm:t>
    </dgm:pt>
    <dgm:pt modelId="{DABCD260-7813-4B47-81E3-E949E1B2F7A5}" type="sibTrans" cxnId="{E4DB1BA5-8528-4B70-8339-10DEB0E7A97D}">
      <dgm:prSet/>
      <dgm:spPr/>
      <dgm:t>
        <a:bodyPr/>
        <a:lstStyle/>
        <a:p>
          <a:endParaRPr lang="en-US"/>
        </a:p>
      </dgm:t>
    </dgm:pt>
    <dgm:pt modelId="{288CEE4B-F2D1-4D85-98A1-3A1D207A52C5}" type="parTrans" cxnId="{E4DB1BA5-8528-4B70-8339-10DEB0E7A97D}">
      <dgm:prSet/>
      <dgm:spPr/>
      <dgm:t>
        <a:bodyPr/>
        <a:lstStyle/>
        <a:p>
          <a:endParaRPr lang="en-US"/>
        </a:p>
      </dgm:t>
    </dgm:pt>
    <dgm:pt modelId="{90E99778-7001-4773-B817-1655F724B008}">
      <dgm:prSet custT="1"/>
      <dgm:spPr/>
      <dgm:t>
        <a:bodyPr/>
        <a:lstStyle/>
        <a:p>
          <a:pPr algn="just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operation</a:t>
          </a:r>
        </a:p>
      </dgm:t>
    </dgm:pt>
    <dgm:pt modelId="{560F9B1A-0776-411B-9CC0-7CA64491E56F}" type="sibTrans" cxnId="{114EE452-416C-40DD-911E-EF9201FC87AD}">
      <dgm:prSet/>
      <dgm:spPr/>
      <dgm:t>
        <a:bodyPr/>
        <a:lstStyle/>
        <a:p>
          <a:endParaRPr lang="en-US"/>
        </a:p>
      </dgm:t>
    </dgm:pt>
    <dgm:pt modelId="{282D7425-3AF8-4F3F-BC7F-1C632B9804B8}" type="parTrans" cxnId="{114EE452-416C-40DD-911E-EF9201FC87AD}">
      <dgm:prSet/>
      <dgm:spPr/>
      <dgm:t>
        <a:bodyPr/>
        <a:lstStyle/>
        <a:p>
          <a:endParaRPr lang="en-US"/>
        </a:p>
      </dgm:t>
    </dgm:pt>
    <dgm:pt modelId="{D0221264-6359-4706-999A-5D07B599CB7C}">
      <dgm:prSet custT="1"/>
      <dgm:spPr/>
      <dgm:t>
        <a:bodyPr/>
        <a:lstStyle/>
        <a:p>
          <a:pPr algn="just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Reduces risk to the human element</a:t>
          </a:r>
        </a:p>
      </dgm:t>
    </dgm:pt>
    <dgm:pt modelId="{4B970CE5-25DC-444C-BC58-DC0BECC68341}" type="sibTrans" cxnId="{61D5FE2B-5E8C-4CFC-B8B1-FF9DCA7F750A}">
      <dgm:prSet/>
      <dgm:spPr/>
      <dgm:t>
        <a:bodyPr/>
        <a:lstStyle/>
        <a:p>
          <a:endParaRPr lang="en-AE"/>
        </a:p>
      </dgm:t>
    </dgm:pt>
    <dgm:pt modelId="{2B09E348-AC3D-41AA-95E5-F0D07601FBD9}" type="parTrans" cxnId="{61D5FE2B-5E8C-4CFC-B8B1-FF9DCA7F750A}">
      <dgm:prSet/>
      <dgm:spPr/>
      <dgm:t>
        <a:bodyPr/>
        <a:lstStyle/>
        <a:p>
          <a:endParaRPr lang="en-AE"/>
        </a:p>
      </dgm:t>
    </dgm:pt>
    <dgm:pt modelId="{B8118C3C-F7AC-4D41-A26B-92398AF1AAAE}">
      <dgm:prSet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Efficiently covering large areas with minimal human intervention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815C1D-D143-4599-B3BA-7DF436B0CDE0}" type="parTrans" cxnId="{FA3273F2-BD1A-47C8-9576-5235B92E3023}">
      <dgm:prSet/>
      <dgm:spPr/>
      <dgm:t>
        <a:bodyPr/>
        <a:lstStyle/>
        <a:p>
          <a:endParaRPr lang="en-AE"/>
        </a:p>
      </dgm:t>
    </dgm:pt>
    <dgm:pt modelId="{B6981345-7D0F-4F0B-975F-810A7E09BB94}" type="sibTrans" cxnId="{FA3273F2-BD1A-47C8-9576-5235B92E3023}">
      <dgm:prSet/>
      <dgm:spPr/>
      <dgm:t>
        <a:bodyPr/>
        <a:lstStyle/>
        <a:p>
          <a:endParaRPr lang="en-AE"/>
        </a:p>
      </dgm:t>
    </dgm:pt>
    <dgm:pt modelId="{F186182B-A6DE-497C-B262-431037D7C9C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Gathering real-time data for informed decision-making.</a:t>
          </a:r>
        </a:p>
      </dgm:t>
    </dgm:pt>
    <dgm:pt modelId="{FCB70F2C-DE9F-4ED6-BFFE-D9A27081111D}" type="parTrans" cxnId="{C9F4CBEF-028A-4FF9-8F00-6CC7073B1A2F}">
      <dgm:prSet/>
      <dgm:spPr/>
      <dgm:t>
        <a:bodyPr/>
        <a:lstStyle/>
        <a:p>
          <a:endParaRPr lang="en-AE"/>
        </a:p>
      </dgm:t>
    </dgm:pt>
    <dgm:pt modelId="{25DB42C7-8D01-4871-A38C-9DBE876CCC1E}" type="sibTrans" cxnId="{C9F4CBEF-028A-4FF9-8F00-6CC7073B1A2F}">
      <dgm:prSet/>
      <dgm:spPr/>
      <dgm:t>
        <a:bodyPr/>
        <a:lstStyle/>
        <a:p>
          <a:endParaRPr lang="en-AE"/>
        </a:p>
      </dgm:t>
    </dgm:pt>
    <dgm:pt modelId="{8976562B-BA69-43FF-84BB-2D7340AC7EB2}" type="pres">
      <dgm:prSet presAssocID="{2EF65174-9EFF-47FA-ACA9-D1D8693F0AD8}" presName="linear" presStyleCnt="0">
        <dgm:presLayoutVars>
          <dgm:animLvl val="lvl"/>
          <dgm:resizeHandles val="exact"/>
        </dgm:presLayoutVars>
      </dgm:prSet>
      <dgm:spPr/>
    </dgm:pt>
    <dgm:pt modelId="{DB1C855F-C474-4F33-9FA8-7F48547CF60E}" type="pres">
      <dgm:prSet presAssocID="{77D386C4-FCCF-4A6B-B2CF-BD1731480415}" presName="parentText" presStyleLbl="node1" presStyleIdx="0" presStyleCnt="1" custLinFactNeighborX="-3480" custLinFactNeighborY="-23801">
        <dgm:presLayoutVars>
          <dgm:chMax val="0"/>
          <dgm:bulletEnabled val="1"/>
        </dgm:presLayoutVars>
      </dgm:prSet>
      <dgm:spPr/>
    </dgm:pt>
    <dgm:pt modelId="{3AC6C0E4-6504-4F1C-93DC-FB93BE481508}" type="pres">
      <dgm:prSet presAssocID="{77D386C4-FCCF-4A6B-B2CF-BD1731480415}" presName="childText" presStyleLbl="revTx" presStyleIdx="0" presStyleCnt="1" custScaleY="114252" custLinFactY="9533" custLinFactNeighborX="-49" custLinFactNeighborY="100000">
        <dgm:presLayoutVars>
          <dgm:bulletEnabled val="1"/>
        </dgm:presLayoutVars>
      </dgm:prSet>
      <dgm:spPr/>
    </dgm:pt>
  </dgm:ptLst>
  <dgm:cxnLst>
    <dgm:cxn modelId="{DF679B1B-7F19-46AA-89F0-755FF5C84C67}" srcId="{77D386C4-FCCF-4A6B-B2CF-BD1731480415}" destId="{991A77E1-0C0E-4B71-8F04-0921241C5988}" srcOrd="0" destOrd="0" parTransId="{E0A5E434-485C-4F8B-AA6F-0276CBE1C876}" sibTransId="{5B537304-9507-4B46-ACD2-0A9E7EFF2091}"/>
    <dgm:cxn modelId="{B1EE9B22-61E2-4EF9-832D-B45FD4535BC5}" type="presOf" srcId="{D0221264-6359-4706-999A-5D07B599CB7C}" destId="{3AC6C0E4-6504-4F1C-93DC-FB93BE481508}" srcOrd="0" destOrd="2" presId="urn:microsoft.com/office/officeart/2005/8/layout/vList2"/>
    <dgm:cxn modelId="{0F660428-55CC-419F-9FB2-5EF12FD65C1B}" type="presOf" srcId="{991A77E1-0C0E-4B71-8F04-0921241C5988}" destId="{3AC6C0E4-6504-4F1C-93DC-FB93BE481508}" srcOrd="0" destOrd="0" presId="urn:microsoft.com/office/officeart/2005/8/layout/vList2"/>
    <dgm:cxn modelId="{61D5FE2B-5E8C-4CFC-B8B1-FF9DCA7F750A}" srcId="{77D386C4-FCCF-4A6B-B2CF-BD1731480415}" destId="{D0221264-6359-4706-999A-5D07B599CB7C}" srcOrd="2" destOrd="0" parTransId="{2B09E348-AC3D-41AA-95E5-F0D07601FBD9}" sibTransId="{4B970CE5-25DC-444C-BC58-DC0BECC68341}"/>
    <dgm:cxn modelId="{114EE452-416C-40DD-911E-EF9201FC87AD}" srcId="{77D386C4-FCCF-4A6B-B2CF-BD1731480415}" destId="{90E99778-7001-4773-B817-1655F724B008}" srcOrd="1" destOrd="0" parTransId="{282D7425-3AF8-4F3F-BC7F-1C632B9804B8}" sibTransId="{560F9B1A-0776-411B-9CC0-7CA64491E56F}"/>
    <dgm:cxn modelId="{EB96F089-6064-40DD-B167-D4EA693AD52F}" type="presOf" srcId="{77D386C4-FCCF-4A6B-B2CF-BD1731480415}" destId="{DB1C855F-C474-4F33-9FA8-7F48547CF60E}" srcOrd="0" destOrd="0" presId="urn:microsoft.com/office/officeart/2005/8/layout/vList2"/>
    <dgm:cxn modelId="{B2B8B59A-C61D-4996-9110-40B657DB9415}" type="presOf" srcId="{2EF65174-9EFF-47FA-ACA9-D1D8693F0AD8}" destId="{8976562B-BA69-43FF-84BB-2D7340AC7EB2}" srcOrd="0" destOrd="0" presId="urn:microsoft.com/office/officeart/2005/8/layout/vList2"/>
    <dgm:cxn modelId="{E4DB1BA5-8528-4B70-8339-10DEB0E7A97D}" srcId="{2EF65174-9EFF-47FA-ACA9-D1D8693F0AD8}" destId="{77D386C4-FCCF-4A6B-B2CF-BD1731480415}" srcOrd="0" destOrd="0" parTransId="{288CEE4B-F2D1-4D85-98A1-3A1D207A52C5}" sibTransId="{DABCD260-7813-4B47-81E3-E949E1B2F7A5}"/>
    <dgm:cxn modelId="{805528A9-7009-4E4B-9A45-A21DC8259C30}" type="presOf" srcId="{90E99778-7001-4773-B817-1655F724B008}" destId="{3AC6C0E4-6504-4F1C-93DC-FB93BE481508}" srcOrd="0" destOrd="1" presId="urn:microsoft.com/office/officeart/2005/8/layout/vList2"/>
    <dgm:cxn modelId="{0E6D6AB0-4CF5-4DF7-B982-E91389B31FE2}" type="presOf" srcId="{F186182B-A6DE-497C-B262-431037D7C9C0}" destId="{3AC6C0E4-6504-4F1C-93DC-FB93BE481508}" srcOrd="0" destOrd="4" presId="urn:microsoft.com/office/officeart/2005/8/layout/vList2"/>
    <dgm:cxn modelId="{6F4334D0-AD7F-4A09-9AD9-4734CD9DF242}" type="presOf" srcId="{B8118C3C-F7AC-4D41-A26B-92398AF1AAAE}" destId="{3AC6C0E4-6504-4F1C-93DC-FB93BE481508}" srcOrd="0" destOrd="3" presId="urn:microsoft.com/office/officeart/2005/8/layout/vList2"/>
    <dgm:cxn modelId="{C9F4CBEF-028A-4FF9-8F00-6CC7073B1A2F}" srcId="{77D386C4-FCCF-4A6B-B2CF-BD1731480415}" destId="{F186182B-A6DE-497C-B262-431037D7C9C0}" srcOrd="4" destOrd="0" parTransId="{FCB70F2C-DE9F-4ED6-BFFE-D9A27081111D}" sibTransId="{25DB42C7-8D01-4871-A38C-9DBE876CCC1E}"/>
    <dgm:cxn modelId="{FA3273F2-BD1A-47C8-9576-5235B92E3023}" srcId="{77D386C4-FCCF-4A6B-B2CF-BD1731480415}" destId="{B8118C3C-F7AC-4D41-A26B-92398AF1AAAE}" srcOrd="3" destOrd="0" parTransId="{37815C1D-D143-4599-B3BA-7DF436B0CDE0}" sibTransId="{B6981345-7D0F-4F0B-975F-810A7E09BB94}"/>
    <dgm:cxn modelId="{9FED180F-5496-4EF6-A4FA-6B3AC51C55EA}" type="presParOf" srcId="{8976562B-BA69-43FF-84BB-2D7340AC7EB2}" destId="{DB1C855F-C474-4F33-9FA8-7F48547CF60E}" srcOrd="0" destOrd="0" presId="urn:microsoft.com/office/officeart/2005/8/layout/vList2"/>
    <dgm:cxn modelId="{22216390-6B38-4CA0-B703-81DB4E50D3A1}" type="presParOf" srcId="{8976562B-BA69-43FF-84BB-2D7340AC7EB2}" destId="{3AC6C0E4-6504-4F1C-93DC-FB93BE4815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09188D-904F-4DEE-A422-B88B840FC16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9C5F2B-89CA-4AAF-9F7E-2E5F0C49B1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Investigate the use of autonomous drones for border security</a:t>
          </a:r>
        </a:p>
      </dgm:t>
    </dgm:pt>
    <dgm:pt modelId="{FA9C7EFE-53EF-459A-A975-F50D338F691F}" type="parTrans" cxnId="{DFF3C8D7-E188-4EF6-9358-642014D85324}">
      <dgm:prSet/>
      <dgm:spPr/>
      <dgm:t>
        <a:bodyPr/>
        <a:lstStyle/>
        <a:p>
          <a:endParaRPr lang="en-US"/>
        </a:p>
      </dgm:t>
    </dgm:pt>
    <dgm:pt modelId="{5A70D5EA-AF2C-463F-9ECE-D36B0E3E33B0}" type="sibTrans" cxnId="{DFF3C8D7-E188-4EF6-9358-642014D85324}">
      <dgm:prSet/>
      <dgm:spPr/>
      <dgm:t>
        <a:bodyPr/>
        <a:lstStyle/>
        <a:p>
          <a:endParaRPr lang="en-US"/>
        </a:p>
      </dgm:t>
    </dgm:pt>
    <dgm:pt modelId="{4619E586-4DB3-40D3-8974-349F1ACD74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an autonomous drone system capable of patrolling a predefined area.</a:t>
          </a:r>
        </a:p>
      </dgm:t>
    </dgm:pt>
    <dgm:pt modelId="{DAB7BE2B-DF0A-4CB9-A2B2-64FA54A4BEE0}" type="parTrans" cxnId="{CCDDC9EB-186C-48A6-8606-8B04E14E7F7F}">
      <dgm:prSet/>
      <dgm:spPr/>
      <dgm:t>
        <a:bodyPr/>
        <a:lstStyle/>
        <a:p>
          <a:endParaRPr lang="en-US"/>
        </a:p>
      </dgm:t>
    </dgm:pt>
    <dgm:pt modelId="{E45C59AB-3D10-485D-A13B-14506965C49F}" type="sibTrans" cxnId="{CCDDC9EB-186C-48A6-8606-8B04E14E7F7F}">
      <dgm:prSet/>
      <dgm:spPr/>
      <dgm:t>
        <a:bodyPr/>
        <a:lstStyle/>
        <a:p>
          <a:endParaRPr lang="en-US"/>
        </a:p>
      </dgm:t>
    </dgm:pt>
    <dgm:pt modelId="{DB33E213-3FE8-4994-8D46-A1F03C50C2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real-time object detection to identify potential intruders.</a:t>
          </a:r>
        </a:p>
      </dgm:t>
    </dgm:pt>
    <dgm:pt modelId="{8FC678D0-8DB4-4BF2-9A03-1534421B55EE}" type="parTrans" cxnId="{37034DDC-4688-4104-AD7C-32A8DA865E9E}">
      <dgm:prSet/>
      <dgm:spPr/>
      <dgm:t>
        <a:bodyPr/>
        <a:lstStyle/>
        <a:p>
          <a:endParaRPr lang="en-US"/>
        </a:p>
      </dgm:t>
    </dgm:pt>
    <dgm:pt modelId="{B9E5C989-6F61-4A02-8CD4-638EDA38D17D}" type="sibTrans" cxnId="{37034DDC-4688-4104-AD7C-32A8DA865E9E}">
      <dgm:prSet/>
      <dgm:spPr/>
      <dgm:t>
        <a:bodyPr/>
        <a:lstStyle/>
        <a:p>
          <a:endParaRPr lang="en-US"/>
        </a:p>
      </dgm:t>
    </dgm:pt>
    <dgm:pt modelId="{7B25C825-33EE-4215-A018-C0EE2014BB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Add to the larger fields of autonomous robotics and national security</a:t>
          </a:r>
        </a:p>
      </dgm:t>
    </dgm:pt>
    <dgm:pt modelId="{B1CB403D-947C-4070-B70A-27113948C349}" type="parTrans" cxnId="{F55FFD4C-B137-48FE-A0E1-2D8577F038F1}">
      <dgm:prSet/>
      <dgm:spPr/>
      <dgm:t>
        <a:bodyPr/>
        <a:lstStyle/>
        <a:p>
          <a:endParaRPr lang="en-US"/>
        </a:p>
      </dgm:t>
    </dgm:pt>
    <dgm:pt modelId="{0B3314DE-91B1-4C4F-93D7-1F7BFA81F7A2}" type="sibTrans" cxnId="{F55FFD4C-B137-48FE-A0E1-2D8577F038F1}">
      <dgm:prSet/>
      <dgm:spPr/>
      <dgm:t>
        <a:bodyPr/>
        <a:lstStyle/>
        <a:p>
          <a:endParaRPr lang="en-US"/>
        </a:p>
      </dgm:t>
    </dgm:pt>
    <dgm:pt modelId="{BF86BB89-1FD6-4530-AD8A-AAEA165F17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Comprehensive literature review on the use of autonomous drones for border security</a:t>
          </a:r>
        </a:p>
      </dgm:t>
    </dgm:pt>
    <dgm:pt modelId="{E45F060F-EFAC-4C85-8B65-051223264D57}" type="parTrans" cxnId="{A6E8BCA2-AB89-457A-B232-AD807C69A564}">
      <dgm:prSet/>
      <dgm:spPr/>
      <dgm:t>
        <a:bodyPr/>
        <a:lstStyle/>
        <a:p>
          <a:endParaRPr lang="en-US"/>
        </a:p>
      </dgm:t>
    </dgm:pt>
    <dgm:pt modelId="{93D17EC4-4D63-42AA-9CD5-FB610134BF82}" type="sibTrans" cxnId="{A6E8BCA2-AB89-457A-B232-AD807C69A564}">
      <dgm:prSet/>
      <dgm:spPr/>
      <dgm:t>
        <a:bodyPr/>
        <a:lstStyle/>
        <a:p>
          <a:endParaRPr lang="en-US"/>
        </a:p>
      </dgm:t>
    </dgm:pt>
    <dgm:pt modelId="{D56925EA-E13B-41AE-B042-A1F94BC0AB1B}" type="pres">
      <dgm:prSet presAssocID="{5C09188D-904F-4DEE-A422-B88B840FC16A}" presName="root" presStyleCnt="0">
        <dgm:presLayoutVars>
          <dgm:dir/>
          <dgm:resizeHandles val="exact"/>
        </dgm:presLayoutVars>
      </dgm:prSet>
      <dgm:spPr/>
    </dgm:pt>
    <dgm:pt modelId="{0FC7A880-F842-4F4B-9E18-B25861B3C5FE}" type="pres">
      <dgm:prSet presAssocID="{2D9C5F2B-89CA-4AAF-9F7E-2E5F0C49B1D6}" presName="compNode" presStyleCnt="0"/>
      <dgm:spPr/>
    </dgm:pt>
    <dgm:pt modelId="{CB57A451-C7EA-448E-A823-67DF90A13050}" type="pres">
      <dgm:prSet presAssocID="{2D9C5F2B-89CA-4AAF-9F7E-2E5F0C49B1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C0720AB-D554-4DBA-900B-8AB5F558EA61}" type="pres">
      <dgm:prSet presAssocID="{2D9C5F2B-89CA-4AAF-9F7E-2E5F0C49B1D6}" presName="spaceRect" presStyleCnt="0"/>
      <dgm:spPr/>
    </dgm:pt>
    <dgm:pt modelId="{01C66FFA-AD39-4862-AEE1-211D99D76FE7}" type="pres">
      <dgm:prSet presAssocID="{2D9C5F2B-89CA-4AAF-9F7E-2E5F0C49B1D6}" presName="textRect" presStyleLbl="revTx" presStyleIdx="0" presStyleCnt="5">
        <dgm:presLayoutVars>
          <dgm:chMax val="1"/>
          <dgm:chPref val="1"/>
        </dgm:presLayoutVars>
      </dgm:prSet>
      <dgm:spPr/>
    </dgm:pt>
    <dgm:pt modelId="{F9272DCE-04CE-48B5-84C4-648C532B3453}" type="pres">
      <dgm:prSet presAssocID="{5A70D5EA-AF2C-463F-9ECE-D36B0E3E33B0}" presName="sibTrans" presStyleCnt="0"/>
      <dgm:spPr/>
    </dgm:pt>
    <dgm:pt modelId="{6A52984C-3DAA-46FE-8CFF-B626E4665C1A}" type="pres">
      <dgm:prSet presAssocID="{4619E586-4DB3-40D3-8974-349F1ACD74F1}" presName="compNode" presStyleCnt="0"/>
      <dgm:spPr/>
    </dgm:pt>
    <dgm:pt modelId="{74A83E77-D63E-4F28-9136-71204A1436AA}" type="pres">
      <dgm:prSet presAssocID="{4619E586-4DB3-40D3-8974-349F1ACD74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D8C7BD5-30A5-48A0-8D12-D7D1B197D99A}" type="pres">
      <dgm:prSet presAssocID="{4619E586-4DB3-40D3-8974-349F1ACD74F1}" presName="spaceRect" presStyleCnt="0"/>
      <dgm:spPr/>
    </dgm:pt>
    <dgm:pt modelId="{0049CD61-7344-4142-B2E8-11CFD8D5619A}" type="pres">
      <dgm:prSet presAssocID="{4619E586-4DB3-40D3-8974-349F1ACD74F1}" presName="textRect" presStyleLbl="revTx" presStyleIdx="1" presStyleCnt="5">
        <dgm:presLayoutVars>
          <dgm:chMax val="1"/>
          <dgm:chPref val="1"/>
        </dgm:presLayoutVars>
      </dgm:prSet>
      <dgm:spPr/>
    </dgm:pt>
    <dgm:pt modelId="{14E42F1B-C147-488B-AB15-8E5C796D937A}" type="pres">
      <dgm:prSet presAssocID="{E45C59AB-3D10-485D-A13B-14506965C49F}" presName="sibTrans" presStyleCnt="0"/>
      <dgm:spPr/>
    </dgm:pt>
    <dgm:pt modelId="{07664305-81C5-4D2F-92B6-B15997B84FE3}" type="pres">
      <dgm:prSet presAssocID="{DB33E213-3FE8-4994-8D46-A1F03C50C27E}" presName="compNode" presStyleCnt="0"/>
      <dgm:spPr/>
    </dgm:pt>
    <dgm:pt modelId="{833FB70E-BFAC-4B48-8C89-40A478FE2F38}" type="pres">
      <dgm:prSet presAssocID="{DB33E213-3FE8-4994-8D46-A1F03C50C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3D4E617-86AB-4645-81DE-47258AF373A5}" type="pres">
      <dgm:prSet presAssocID="{DB33E213-3FE8-4994-8D46-A1F03C50C27E}" presName="spaceRect" presStyleCnt="0"/>
      <dgm:spPr/>
    </dgm:pt>
    <dgm:pt modelId="{B6221C11-8D97-43BF-9B58-C75957C00FD4}" type="pres">
      <dgm:prSet presAssocID="{DB33E213-3FE8-4994-8D46-A1F03C50C27E}" presName="textRect" presStyleLbl="revTx" presStyleIdx="2" presStyleCnt="5">
        <dgm:presLayoutVars>
          <dgm:chMax val="1"/>
          <dgm:chPref val="1"/>
        </dgm:presLayoutVars>
      </dgm:prSet>
      <dgm:spPr/>
    </dgm:pt>
    <dgm:pt modelId="{A3A78E40-FC7B-40D2-B17B-C3FBD1751ECA}" type="pres">
      <dgm:prSet presAssocID="{B9E5C989-6F61-4A02-8CD4-638EDA38D17D}" presName="sibTrans" presStyleCnt="0"/>
      <dgm:spPr/>
    </dgm:pt>
    <dgm:pt modelId="{A4A0E962-3340-430E-AF1E-9B05799812F4}" type="pres">
      <dgm:prSet presAssocID="{7B25C825-33EE-4215-A018-C0EE2014BB9E}" presName="compNode" presStyleCnt="0"/>
      <dgm:spPr/>
    </dgm:pt>
    <dgm:pt modelId="{AB0604C8-9EB3-4D9A-85BA-6F45C510F087}" type="pres">
      <dgm:prSet presAssocID="{7B25C825-33EE-4215-A018-C0EE2014BB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DBBD80-9533-4E8B-B22F-7218B10A5703}" type="pres">
      <dgm:prSet presAssocID="{7B25C825-33EE-4215-A018-C0EE2014BB9E}" presName="spaceRect" presStyleCnt="0"/>
      <dgm:spPr/>
    </dgm:pt>
    <dgm:pt modelId="{417802C9-9307-44A5-BC9B-D0585AF15951}" type="pres">
      <dgm:prSet presAssocID="{7B25C825-33EE-4215-A018-C0EE2014BB9E}" presName="textRect" presStyleLbl="revTx" presStyleIdx="3" presStyleCnt="5">
        <dgm:presLayoutVars>
          <dgm:chMax val="1"/>
          <dgm:chPref val="1"/>
        </dgm:presLayoutVars>
      </dgm:prSet>
      <dgm:spPr/>
    </dgm:pt>
    <dgm:pt modelId="{6FB965A7-304D-425F-93E9-F0FF2656CB63}" type="pres">
      <dgm:prSet presAssocID="{0B3314DE-91B1-4C4F-93D7-1F7BFA81F7A2}" presName="sibTrans" presStyleCnt="0"/>
      <dgm:spPr/>
    </dgm:pt>
    <dgm:pt modelId="{94361B68-C6DB-4F1A-B536-697240DACC0F}" type="pres">
      <dgm:prSet presAssocID="{BF86BB89-1FD6-4530-AD8A-AAEA165F1789}" presName="compNode" presStyleCnt="0"/>
      <dgm:spPr/>
    </dgm:pt>
    <dgm:pt modelId="{0AB25971-8C39-461F-811A-D5358870705B}" type="pres">
      <dgm:prSet presAssocID="{BF86BB89-1FD6-4530-AD8A-AAEA165F17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8A148EA-75F5-4026-8575-26D6B144FD1A}" type="pres">
      <dgm:prSet presAssocID="{BF86BB89-1FD6-4530-AD8A-AAEA165F1789}" presName="spaceRect" presStyleCnt="0"/>
      <dgm:spPr/>
    </dgm:pt>
    <dgm:pt modelId="{16074E6E-5091-41DD-BF33-E0E35F402B5D}" type="pres">
      <dgm:prSet presAssocID="{BF86BB89-1FD6-4530-AD8A-AAEA165F1789}" presName="textRect" presStyleLbl="revTx" presStyleIdx="4" presStyleCnt="5" custScaleY="99341">
        <dgm:presLayoutVars>
          <dgm:chMax val="1"/>
          <dgm:chPref val="1"/>
        </dgm:presLayoutVars>
      </dgm:prSet>
      <dgm:spPr/>
    </dgm:pt>
  </dgm:ptLst>
  <dgm:cxnLst>
    <dgm:cxn modelId="{4193E944-F866-4741-BAD3-ACE5B3F56CC4}" type="presOf" srcId="{2D9C5F2B-89CA-4AAF-9F7E-2E5F0C49B1D6}" destId="{01C66FFA-AD39-4862-AEE1-211D99D76FE7}" srcOrd="0" destOrd="0" presId="urn:microsoft.com/office/officeart/2018/2/layout/IconLabelList"/>
    <dgm:cxn modelId="{A4263666-FBBE-4444-A2A8-0A9B7837E2DF}" type="presOf" srcId="{BF86BB89-1FD6-4530-AD8A-AAEA165F1789}" destId="{16074E6E-5091-41DD-BF33-E0E35F402B5D}" srcOrd="0" destOrd="0" presId="urn:microsoft.com/office/officeart/2018/2/layout/IconLabelList"/>
    <dgm:cxn modelId="{F55FFD4C-B137-48FE-A0E1-2D8577F038F1}" srcId="{5C09188D-904F-4DEE-A422-B88B840FC16A}" destId="{7B25C825-33EE-4215-A018-C0EE2014BB9E}" srcOrd="3" destOrd="0" parTransId="{B1CB403D-947C-4070-B70A-27113948C349}" sibTransId="{0B3314DE-91B1-4C4F-93D7-1F7BFA81F7A2}"/>
    <dgm:cxn modelId="{A6E8BCA2-AB89-457A-B232-AD807C69A564}" srcId="{5C09188D-904F-4DEE-A422-B88B840FC16A}" destId="{BF86BB89-1FD6-4530-AD8A-AAEA165F1789}" srcOrd="4" destOrd="0" parTransId="{E45F060F-EFAC-4C85-8B65-051223264D57}" sibTransId="{93D17EC4-4D63-42AA-9CD5-FB610134BF82}"/>
    <dgm:cxn modelId="{854F09A9-7875-403D-9D92-7C1E06AFEE50}" type="presOf" srcId="{7B25C825-33EE-4215-A018-C0EE2014BB9E}" destId="{417802C9-9307-44A5-BC9B-D0585AF15951}" srcOrd="0" destOrd="0" presId="urn:microsoft.com/office/officeart/2018/2/layout/IconLabelList"/>
    <dgm:cxn modelId="{EF8EB4C5-30B6-4AAF-93AE-7BB8B157B952}" type="presOf" srcId="{DB33E213-3FE8-4994-8D46-A1F03C50C27E}" destId="{B6221C11-8D97-43BF-9B58-C75957C00FD4}" srcOrd="0" destOrd="0" presId="urn:microsoft.com/office/officeart/2018/2/layout/IconLabelList"/>
    <dgm:cxn modelId="{58DE70CF-EC6B-4CD4-808C-BB7A2CCB87E9}" type="presOf" srcId="{5C09188D-904F-4DEE-A422-B88B840FC16A}" destId="{D56925EA-E13B-41AE-B042-A1F94BC0AB1B}" srcOrd="0" destOrd="0" presId="urn:microsoft.com/office/officeart/2018/2/layout/IconLabelList"/>
    <dgm:cxn modelId="{DFF3C8D7-E188-4EF6-9358-642014D85324}" srcId="{5C09188D-904F-4DEE-A422-B88B840FC16A}" destId="{2D9C5F2B-89CA-4AAF-9F7E-2E5F0C49B1D6}" srcOrd="0" destOrd="0" parTransId="{FA9C7EFE-53EF-459A-A975-F50D338F691F}" sibTransId="{5A70D5EA-AF2C-463F-9ECE-D36B0E3E33B0}"/>
    <dgm:cxn modelId="{37034DDC-4688-4104-AD7C-32A8DA865E9E}" srcId="{5C09188D-904F-4DEE-A422-B88B840FC16A}" destId="{DB33E213-3FE8-4994-8D46-A1F03C50C27E}" srcOrd="2" destOrd="0" parTransId="{8FC678D0-8DB4-4BF2-9A03-1534421B55EE}" sibTransId="{B9E5C989-6F61-4A02-8CD4-638EDA38D17D}"/>
    <dgm:cxn modelId="{05B368E3-61EC-4D61-867B-8DCF29B38086}" type="presOf" srcId="{4619E586-4DB3-40D3-8974-349F1ACD74F1}" destId="{0049CD61-7344-4142-B2E8-11CFD8D5619A}" srcOrd="0" destOrd="0" presId="urn:microsoft.com/office/officeart/2018/2/layout/IconLabelList"/>
    <dgm:cxn modelId="{CCDDC9EB-186C-48A6-8606-8B04E14E7F7F}" srcId="{5C09188D-904F-4DEE-A422-B88B840FC16A}" destId="{4619E586-4DB3-40D3-8974-349F1ACD74F1}" srcOrd="1" destOrd="0" parTransId="{DAB7BE2B-DF0A-4CB9-A2B2-64FA54A4BEE0}" sibTransId="{E45C59AB-3D10-485D-A13B-14506965C49F}"/>
    <dgm:cxn modelId="{8FA49146-A3CD-4E93-8E9C-0C1A29A394EF}" type="presParOf" srcId="{D56925EA-E13B-41AE-B042-A1F94BC0AB1B}" destId="{0FC7A880-F842-4F4B-9E18-B25861B3C5FE}" srcOrd="0" destOrd="0" presId="urn:microsoft.com/office/officeart/2018/2/layout/IconLabelList"/>
    <dgm:cxn modelId="{8646B79B-7291-47E8-B43A-8275C8239DDC}" type="presParOf" srcId="{0FC7A880-F842-4F4B-9E18-B25861B3C5FE}" destId="{CB57A451-C7EA-448E-A823-67DF90A13050}" srcOrd="0" destOrd="0" presId="urn:microsoft.com/office/officeart/2018/2/layout/IconLabelList"/>
    <dgm:cxn modelId="{13DD8BB8-0568-4FB8-AF81-FF2BB5005DA7}" type="presParOf" srcId="{0FC7A880-F842-4F4B-9E18-B25861B3C5FE}" destId="{7C0720AB-D554-4DBA-900B-8AB5F558EA61}" srcOrd="1" destOrd="0" presId="urn:microsoft.com/office/officeart/2018/2/layout/IconLabelList"/>
    <dgm:cxn modelId="{4A26D5E7-37FC-4F4B-A8F7-79CAE812D6D6}" type="presParOf" srcId="{0FC7A880-F842-4F4B-9E18-B25861B3C5FE}" destId="{01C66FFA-AD39-4862-AEE1-211D99D76FE7}" srcOrd="2" destOrd="0" presId="urn:microsoft.com/office/officeart/2018/2/layout/IconLabelList"/>
    <dgm:cxn modelId="{A51D57FD-FC6D-496E-8222-F56F81F400F3}" type="presParOf" srcId="{D56925EA-E13B-41AE-B042-A1F94BC0AB1B}" destId="{F9272DCE-04CE-48B5-84C4-648C532B3453}" srcOrd="1" destOrd="0" presId="urn:microsoft.com/office/officeart/2018/2/layout/IconLabelList"/>
    <dgm:cxn modelId="{B75AA7EA-22F8-4D48-8384-3E74FBF6AD16}" type="presParOf" srcId="{D56925EA-E13B-41AE-B042-A1F94BC0AB1B}" destId="{6A52984C-3DAA-46FE-8CFF-B626E4665C1A}" srcOrd="2" destOrd="0" presId="urn:microsoft.com/office/officeart/2018/2/layout/IconLabelList"/>
    <dgm:cxn modelId="{33F839CF-5FF1-4978-A4BE-846AC2BC82B2}" type="presParOf" srcId="{6A52984C-3DAA-46FE-8CFF-B626E4665C1A}" destId="{74A83E77-D63E-4F28-9136-71204A1436AA}" srcOrd="0" destOrd="0" presId="urn:microsoft.com/office/officeart/2018/2/layout/IconLabelList"/>
    <dgm:cxn modelId="{140AD283-039E-4C2D-86DB-60710DF30E58}" type="presParOf" srcId="{6A52984C-3DAA-46FE-8CFF-B626E4665C1A}" destId="{8D8C7BD5-30A5-48A0-8D12-D7D1B197D99A}" srcOrd="1" destOrd="0" presId="urn:microsoft.com/office/officeart/2018/2/layout/IconLabelList"/>
    <dgm:cxn modelId="{7CC9E1B0-6256-47C9-9E6D-BAABE49F5117}" type="presParOf" srcId="{6A52984C-3DAA-46FE-8CFF-B626E4665C1A}" destId="{0049CD61-7344-4142-B2E8-11CFD8D5619A}" srcOrd="2" destOrd="0" presId="urn:microsoft.com/office/officeart/2018/2/layout/IconLabelList"/>
    <dgm:cxn modelId="{EA3875BD-DA09-489C-9FA3-AD86758F11CB}" type="presParOf" srcId="{D56925EA-E13B-41AE-B042-A1F94BC0AB1B}" destId="{14E42F1B-C147-488B-AB15-8E5C796D937A}" srcOrd="3" destOrd="0" presId="urn:microsoft.com/office/officeart/2018/2/layout/IconLabelList"/>
    <dgm:cxn modelId="{A7CE08F4-EED4-4066-91DC-894B5102EF1C}" type="presParOf" srcId="{D56925EA-E13B-41AE-B042-A1F94BC0AB1B}" destId="{07664305-81C5-4D2F-92B6-B15997B84FE3}" srcOrd="4" destOrd="0" presId="urn:microsoft.com/office/officeart/2018/2/layout/IconLabelList"/>
    <dgm:cxn modelId="{6EF17B37-C528-4126-999F-9F61348FBAF6}" type="presParOf" srcId="{07664305-81C5-4D2F-92B6-B15997B84FE3}" destId="{833FB70E-BFAC-4B48-8C89-40A478FE2F38}" srcOrd="0" destOrd="0" presId="urn:microsoft.com/office/officeart/2018/2/layout/IconLabelList"/>
    <dgm:cxn modelId="{6B2E2EF6-A723-4F4B-8E90-E2A224113CE0}" type="presParOf" srcId="{07664305-81C5-4D2F-92B6-B15997B84FE3}" destId="{73D4E617-86AB-4645-81DE-47258AF373A5}" srcOrd="1" destOrd="0" presId="urn:microsoft.com/office/officeart/2018/2/layout/IconLabelList"/>
    <dgm:cxn modelId="{8A893156-AD14-4C28-96AB-E20D4758D3F7}" type="presParOf" srcId="{07664305-81C5-4D2F-92B6-B15997B84FE3}" destId="{B6221C11-8D97-43BF-9B58-C75957C00FD4}" srcOrd="2" destOrd="0" presId="urn:microsoft.com/office/officeart/2018/2/layout/IconLabelList"/>
    <dgm:cxn modelId="{5E704F5C-A120-4441-90DC-50BAF4A6DA85}" type="presParOf" srcId="{D56925EA-E13B-41AE-B042-A1F94BC0AB1B}" destId="{A3A78E40-FC7B-40D2-B17B-C3FBD1751ECA}" srcOrd="5" destOrd="0" presId="urn:microsoft.com/office/officeart/2018/2/layout/IconLabelList"/>
    <dgm:cxn modelId="{677F762B-AC27-47EC-B5F3-41C6996B9114}" type="presParOf" srcId="{D56925EA-E13B-41AE-B042-A1F94BC0AB1B}" destId="{A4A0E962-3340-430E-AF1E-9B05799812F4}" srcOrd="6" destOrd="0" presId="urn:microsoft.com/office/officeart/2018/2/layout/IconLabelList"/>
    <dgm:cxn modelId="{9BED9D35-709E-44DD-9660-52FA9383B085}" type="presParOf" srcId="{A4A0E962-3340-430E-AF1E-9B05799812F4}" destId="{AB0604C8-9EB3-4D9A-85BA-6F45C510F087}" srcOrd="0" destOrd="0" presId="urn:microsoft.com/office/officeart/2018/2/layout/IconLabelList"/>
    <dgm:cxn modelId="{0EE5547B-5C61-4E6F-B198-B4CDAC78953D}" type="presParOf" srcId="{A4A0E962-3340-430E-AF1E-9B05799812F4}" destId="{72DBBD80-9533-4E8B-B22F-7218B10A5703}" srcOrd="1" destOrd="0" presId="urn:microsoft.com/office/officeart/2018/2/layout/IconLabelList"/>
    <dgm:cxn modelId="{7BD0DFDD-E63D-46F1-A6C4-3A817D3E0EC1}" type="presParOf" srcId="{A4A0E962-3340-430E-AF1E-9B05799812F4}" destId="{417802C9-9307-44A5-BC9B-D0585AF15951}" srcOrd="2" destOrd="0" presId="urn:microsoft.com/office/officeart/2018/2/layout/IconLabelList"/>
    <dgm:cxn modelId="{64EB8068-CA28-4CA4-AC27-52AE05255856}" type="presParOf" srcId="{D56925EA-E13B-41AE-B042-A1F94BC0AB1B}" destId="{6FB965A7-304D-425F-93E9-F0FF2656CB63}" srcOrd="7" destOrd="0" presId="urn:microsoft.com/office/officeart/2018/2/layout/IconLabelList"/>
    <dgm:cxn modelId="{CA708F95-E0FC-4922-95E9-0C082F13BDA0}" type="presParOf" srcId="{D56925EA-E13B-41AE-B042-A1F94BC0AB1B}" destId="{94361B68-C6DB-4F1A-B536-697240DACC0F}" srcOrd="8" destOrd="0" presId="urn:microsoft.com/office/officeart/2018/2/layout/IconLabelList"/>
    <dgm:cxn modelId="{958F8987-92A4-48F8-A703-5B2F3D73B4FD}" type="presParOf" srcId="{94361B68-C6DB-4F1A-B536-697240DACC0F}" destId="{0AB25971-8C39-461F-811A-D5358870705B}" srcOrd="0" destOrd="0" presId="urn:microsoft.com/office/officeart/2018/2/layout/IconLabelList"/>
    <dgm:cxn modelId="{3EB52BC5-E758-4B11-A80C-7D8CEF036D47}" type="presParOf" srcId="{94361B68-C6DB-4F1A-B536-697240DACC0F}" destId="{28A148EA-75F5-4026-8575-26D6B144FD1A}" srcOrd="1" destOrd="0" presId="urn:microsoft.com/office/officeart/2018/2/layout/IconLabelList"/>
    <dgm:cxn modelId="{A7C41734-E03E-49EF-B704-1075F01B0103}" type="presParOf" srcId="{94361B68-C6DB-4F1A-B536-697240DACC0F}" destId="{16074E6E-5091-41DD-BF33-E0E35F402B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C855F-C474-4F33-9FA8-7F48547CF60E}">
      <dsp:nvSpPr>
        <dsp:cNvPr id="0" name=""/>
        <dsp:cNvSpPr/>
      </dsp:nvSpPr>
      <dsp:spPr>
        <a:xfrm>
          <a:off x="0" y="0"/>
          <a:ext cx="5407907" cy="10483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Adopting autonomous drones for border surveillance has many potential benefits</a:t>
          </a:r>
        </a:p>
      </dsp:txBody>
      <dsp:txXfrm>
        <a:off x="51175" y="51175"/>
        <a:ext cx="5305557" cy="945970"/>
      </dsp:txXfrm>
    </dsp:sp>
    <dsp:sp modelId="{3AC6C0E4-6504-4F1C-93DC-FB93BE481508}">
      <dsp:nvSpPr>
        <dsp:cNvPr id="0" name=""/>
        <dsp:cNvSpPr/>
      </dsp:nvSpPr>
      <dsp:spPr>
        <a:xfrm>
          <a:off x="0" y="1106165"/>
          <a:ext cx="5407907" cy="2913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01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effective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operation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Reduces risk to the human element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Efficiently covering large areas with minimal human intervention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Gathering real-time data for informed decision-making.</a:t>
          </a:r>
        </a:p>
      </dsp:txBody>
      <dsp:txXfrm>
        <a:off x="0" y="1106165"/>
        <a:ext cx="5407907" cy="2913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7A451-C7EA-448E-A823-67DF90A13050}">
      <dsp:nvSpPr>
        <dsp:cNvPr id="0" name=""/>
        <dsp:cNvSpPr/>
      </dsp:nvSpPr>
      <dsp:spPr>
        <a:xfrm>
          <a:off x="622800" y="101021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66FFA-AD39-4862-AEE1-211D99D76FE7}">
      <dsp:nvSpPr>
        <dsp:cNvPr id="0" name=""/>
        <dsp:cNvSpPr/>
      </dsp:nvSpPr>
      <dsp:spPr>
        <a:xfrm>
          <a:off x="127800" y="2169983"/>
          <a:ext cx="1800000" cy="1171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Investigate the use of autonomous drones for border security</a:t>
          </a:r>
        </a:p>
      </dsp:txBody>
      <dsp:txXfrm>
        <a:off x="127800" y="2169983"/>
        <a:ext cx="1800000" cy="1171142"/>
      </dsp:txXfrm>
    </dsp:sp>
    <dsp:sp modelId="{74A83E77-D63E-4F28-9136-71204A1436AA}">
      <dsp:nvSpPr>
        <dsp:cNvPr id="0" name=""/>
        <dsp:cNvSpPr/>
      </dsp:nvSpPr>
      <dsp:spPr>
        <a:xfrm>
          <a:off x="2737800" y="101021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9CD61-7344-4142-B2E8-11CFD8D5619A}">
      <dsp:nvSpPr>
        <dsp:cNvPr id="0" name=""/>
        <dsp:cNvSpPr/>
      </dsp:nvSpPr>
      <dsp:spPr>
        <a:xfrm>
          <a:off x="2242800" y="2169983"/>
          <a:ext cx="1800000" cy="1171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an autonomous drone system capable of patrolling a predefined area.</a:t>
          </a:r>
        </a:p>
      </dsp:txBody>
      <dsp:txXfrm>
        <a:off x="2242800" y="2169983"/>
        <a:ext cx="1800000" cy="1171142"/>
      </dsp:txXfrm>
    </dsp:sp>
    <dsp:sp modelId="{833FB70E-BFAC-4B48-8C89-40A478FE2F38}">
      <dsp:nvSpPr>
        <dsp:cNvPr id="0" name=""/>
        <dsp:cNvSpPr/>
      </dsp:nvSpPr>
      <dsp:spPr>
        <a:xfrm>
          <a:off x="4852800" y="101021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21C11-8D97-43BF-9B58-C75957C00FD4}">
      <dsp:nvSpPr>
        <dsp:cNvPr id="0" name=""/>
        <dsp:cNvSpPr/>
      </dsp:nvSpPr>
      <dsp:spPr>
        <a:xfrm>
          <a:off x="4357800" y="2169983"/>
          <a:ext cx="1800000" cy="1171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real-time object detection to identify potential intruders.</a:t>
          </a:r>
        </a:p>
      </dsp:txBody>
      <dsp:txXfrm>
        <a:off x="4357800" y="2169983"/>
        <a:ext cx="1800000" cy="1171142"/>
      </dsp:txXfrm>
    </dsp:sp>
    <dsp:sp modelId="{AB0604C8-9EB3-4D9A-85BA-6F45C510F087}">
      <dsp:nvSpPr>
        <dsp:cNvPr id="0" name=""/>
        <dsp:cNvSpPr/>
      </dsp:nvSpPr>
      <dsp:spPr>
        <a:xfrm>
          <a:off x="6967800" y="1010211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802C9-9307-44A5-BC9B-D0585AF15951}">
      <dsp:nvSpPr>
        <dsp:cNvPr id="0" name=""/>
        <dsp:cNvSpPr/>
      </dsp:nvSpPr>
      <dsp:spPr>
        <a:xfrm>
          <a:off x="6472800" y="2169983"/>
          <a:ext cx="1800000" cy="1171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to the larger fields of autonomous robotics and national security</a:t>
          </a:r>
        </a:p>
      </dsp:txBody>
      <dsp:txXfrm>
        <a:off x="6472800" y="2169983"/>
        <a:ext cx="1800000" cy="1171142"/>
      </dsp:txXfrm>
    </dsp:sp>
    <dsp:sp modelId="{0AB25971-8C39-461F-811A-D5358870705B}">
      <dsp:nvSpPr>
        <dsp:cNvPr id="0" name=""/>
        <dsp:cNvSpPr/>
      </dsp:nvSpPr>
      <dsp:spPr>
        <a:xfrm>
          <a:off x="9082800" y="1012141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74E6E-5091-41DD-BF33-E0E35F402B5D}">
      <dsp:nvSpPr>
        <dsp:cNvPr id="0" name=""/>
        <dsp:cNvSpPr/>
      </dsp:nvSpPr>
      <dsp:spPr>
        <a:xfrm>
          <a:off x="8587800" y="2175771"/>
          <a:ext cx="1800000" cy="1163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Comprehensive literature review on the use of autonomous drones for border security</a:t>
          </a:r>
        </a:p>
      </dsp:txBody>
      <dsp:txXfrm>
        <a:off x="8587800" y="2175771"/>
        <a:ext cx="1800000" cy="1163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F54B41-5DDF-175F-4719-2B7F13C7B3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header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B5701-56C9-E956-90AB-79607D3110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35AD9-D586-4849-96AC-A2F234BC67FE}" type="datetimeFigureOut">
              <a:rPr lang="en-AE" smtClean="0"/>
              <a:t>17/08/2023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626B-7F66-DF3C-7E5C-8CB2068DF2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B89C8-971C-80B4-E708-2144C9C436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A19BC-2F7F-4B83-AB15-C1DAD09C9F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09354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header</a:t>
            </a:r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AA9A5-5572-46B3-B2B4-8F9FF91A9B70}" type="datetimeFigureOut">
              <a:rPr lang="en-AE" smtClean="0"/>
              <a:t>17/08/2023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D035D-CC7A-4844-BD51-9909AB6733E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3860785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B0FBAB3-0339-CEBF-F046-D38D8D0364A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2158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MS COCO128 is the first 128 images of the MSCOCO dataset instead of the full 123,000. which allows for faster training.</a:t>
            </a:r>
            <a:endParaRPr lang="en-AE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11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244C299-D16E-6A5B-10FE-85ACDF8963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7279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12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92013EC-4966-75E5-AE1F-05B12F81C3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7859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train/Box loss: 0.015 – </a:t>
            </a:r>
            <a:r>
              <a:rPr lang="en-US" dirty="0" err="1"/>
              <a:t>val</a:t>
            </a:r>
            <a:r>
              <a:rPr lang="en-US" dirty="0"/>
              <a:t>/box loss: 0.012  ----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accuracy of bounding box predictions</a:t>
            </a:r>
            <a:endParaRPr lang="en-US" dirty="0"/>
          </a:p>
          <a:p>
            <a:r>
              <a:rPr lang="en-US" dirty="0"/>
              <a:t>Train/Obj loss: 0.02 – </a:t>
            </a:r>
            <a:r>
              <a:rPr lang="en-US" dirty="0" err="1"/>
              <a:t>val</a:t>
            </a:r>
            <a:r>
              <a:rPr lang="en-US" dirty="0"/>
              <a:t>/obj loss: 0.008 -----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measuring object confidence</a:t>
            </a:r>
            <a:endParaRPr lang="en-US" dirty="0"/>
          </a:p>
          <a:p>
            <a:r>
              <a:rPr lang="en-US" dirty="0"/>
              <a:t>Train/Class loss: 0.002 – </a:t>
            </a:r>
            <a:r>
              <a:rPr lang="en-US" dirty="0" err="1"/>
              <a:t>val</a:t>
            </a:r>
            <a:r>
              <a:rPr lang="en-US" dirty="0"/>
              <a:t>/</a:t>
            </a:r>
            <a:r>
              <a:rPr lang="en-US" dirty="0" err="1"/>
              <a:t>cls</a:t>
            </a:r>
            <a:r>
              <a:rPr lang="en-US" dirty="0"/>
              <a:t> loss: 0.001 ----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measuring class prediction accuracy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13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58E43B3-645E-E0F6-A805-5F1DBA2AE3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10659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train/Box loss: 0.015 – </a:t>
            </a:r>
            <a:r>
              <a:rPr lang="en-US" dirty="0" err="1"/>
              <a:t>val</a:t>
            </a:r>
            <a:r>
              <a:rPr lang="en-US" dirty="0"/>
              <a:t>/box loss: 0.012</a:t>
            </a:r>
          </a:p>
          <a:p>
            <a:r>
              <a:rPr lang="en-US" dirty="0"/>
              <a:t>Train/Obj loss: 0.02 – </a:t>
            </a:r>
            <a:r>
              <a:rPr lang="en-US" dirty="0" err="1"/>
              <a:t>val</a:t>
            </a:r>
            <a:r>
              <a:rPr lang="en-US" dirty="0"/>
              <a:t>/obj loss: 0.008</a:t>
            </a:r>
          </a:p>
          <a:p>
            <a:r>
              <a:rPr lang="en-US" dirty="0"/>
              <a:t>Train/Class loss: 0.002 – </a:t>
            </a:r>
            <a:r>
              <a:rPr lang="en-US" dirty="0" err="1"/>
              <a:t>val</a:t>
            </a:r>
            <a:r>
              <a:rPr lang="en-US" dirty="0"/>
              <a:t>/</a:t>
            </a:r>
            <a:r>
              <a:rPr lang="en-US" dirty="0" err="1"/>
              <a:t>cls</a:t>
            </a:r>
            <a:r>
              <a:rPr lang="en-US" dirty="0"/>
              <a:t> loss: 0.001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1065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taken at 8</a:t>
            </a:r>
            <a:r>
              <a:rPr lang="en-US" baseline="30000" dirty="0"/>
              <a:t>th</a:t>
            </a:r>
            <a:r>
              <a:rPr lang="en-US" dirty="0"/>
              <a:t> floor (Roughly 50m)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15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BD9D8AC-EBCC-5E90-C168-C31B72547E7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63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time stream from the phone’s camera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16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D9BDFD5-17B5-77CC-A263-5046DFF6DC0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758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90268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12,000 mAh capacity and 22.2V battery can achieve 28 minutes of flight time.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28 minutes can cover an area of 1.375 Km2 at 100m/s and 30m altitude. In the simulation</a:t>
            </a:r>
            <a:endParaRPr lang="en-A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84075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/>
              <a:t>(Linux vs Windows vs MacOS)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/>
              <a:t>Better preforming computer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E" sz="1200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19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C6999EC-3978-67D6-4782-68AE9C2953A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85937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20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1A6FE27-A335-24FA-9C44-8EC60DA560F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9526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6146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21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263F8B2-8D8A-21BF-B1A8-78A0BD9F9FE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6736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3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EC7EAB8-FEFD-A1F5-78D2-443B29859C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1218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5425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6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3CD2ACA-590C-8DAC-2E4A-207F6AC1FC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1557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Typhoon H480 </a:t>
            </a:r>
            <a:r>
              <a:rPr lang="en-US" dirty="0" err="1"/>
              <a:t>Hexcopter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7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764963D-9EF6-F87D-D5A5-B051F0A89E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532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8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6D31FA6-ECD3-B9EA-4229-6CD0D8E1FE3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8564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taken at 25m altitude; Object distance is 55m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single-shot object detection architecture.</a:t>
            </a:r>
            <a:endParaRPr lang="en-A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9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50F85B0-595F-9095-58C7-B01C06A228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7345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YOLOv5 employs a backbone network to extract features from the input image. The backbone network is a convolutional neural network (CNN, Darknet53.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YOLOv5 divides the image into a grid of cells. Each cell is responsible for predicting bounding boxes and class probabilities for the objects it contains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035D-CC7A-4844-BD51-9909AB6733E0}" type="slidenum">
              <a:rPr lang="en-AE" smtClean="0"/>
              <a:t>10</a:t>
            </a:fld>
            <a:endParaRPr lang="en-A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1EDC971-7193-D00F-F4AF-78C6404C1D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4389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2C21-59DB-83AD-B423-C20A8FC55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BBF3B-64C4-BABE-A26F-13F74019C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5D0D3-C390-2F58-AC62-4E04F1E6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07B47-7FAD-437A-B950-58121305C53B}" type="datetime1">
              <a:rPr lang="en-AE" smtClean="0"/>
              <a:t>17/08/2023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A759D-D37A-72A8-CDCF-950CD90F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61B96-5DD1-112E-5489-A62F821A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5482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1387-A11D-C8F5-B105-B5189448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F4DCA-A19D-C86C-3494-02C147EDF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9CBED-0931-DFAA-8997-AE790C9C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382D-B795-4516-A619-E9ACFEAAD9DB}" type="datetime1">
              <a:rPr lang="en-AE" smtClean="0"/>
              <a:t>17/08/2023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EBBB-BE42-8ED9-270A-D4C9B141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03EA4-DC76-42FF-C210-6F4CC73D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009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337E5-A701-0D78-4163-985A24C04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0725D-9DD1-07F4-579E-FDB2DC84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45C8-8906-7233-5E87-97A2DC82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DD17-BF91-4735-85EC-28C6A66AA56A}" type="datetime1">
              <a:rPr lang="en-AE" smtClean="0"/>
              <a:t>17/08/2023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983B-AFDC-7A8B-3668-5A1307B8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43989-6F43-34A4-D173-C5E4965D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4861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65F1-3020-AF6E-1BF4-9F5CD2D5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B3813-CF9B-3329-C5ED-A4A3427E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A8105-E618-E141-1BA5-FE7375D7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877C-428B-4290-8686-CA14B6B280DB}" type="datetime1">
              <a:rPr lang="en-AE" smtClean="0"/>
              <a:t>17/08/2023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B1813-5D7E-DCB7-EF00-630A8BB1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2E862-033F-6109-3872-E238AE49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9F253575-A3CB-8549-4089-F7D9DC2153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891" y="471397"/>
            <a:ext cx="1583909" cy="11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50F0-9F70-A12A-2857-404233A3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4B0C1-89F8-9296-71DC-B3C8618BD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E4980-EDDE-04BC-075B-8AAF4E6A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2867-E3CC-444B-914E-39C6C0CC270E}" type="datetime1">
              <a:rPr lang="en-AE" smtClean="0"/>
              <a:t>17/08/2023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F4A8A-CFAD-AC38-3338-2FA1265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06DD3-19DE-065B-01C0-63C788B5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3554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568A-4A08-A3EA-4FE9-959E30C4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ED273-DE37-56C6-6D1E-02B9252C9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1C568-22C1-63D2-A822-1D70C39EF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1A77D-28B4-9286-532D-0E007A2D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D5583-FDBB-4BF4-A902-CCBECEC17031}" type="datetime1">
              <a:rPr lang="en-AE" smtClean="0"/>
              <a:t>17/08/2023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14040-1845-13D5-4502-ED33DAB1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0FDB3-C530-F5C2-9189-444F5894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6346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0931-C785-49A1-C842-9292736B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0B291-E395-BEAE-6053-3E908AB4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11052-5458-3666-97F7-0B0FC5527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29AFD-8774-5C12-17FC-BA3689990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A67A1-C1D8-07FC-5CB9-4BDB5F820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51891-BC5F-C820-8C17-EA95EA5B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B4E-5BF0-405A-BDE8-F84106FB4CCA}" type="datetime1">
              <a:rPr lang="en-AE" smtClean="0"/>
              <a:t>17/08/2023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82137-C62F-6EEB-B46B-6E857CF8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61AB8-0351-2A02-2678-323E330D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2810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73B9-5111-F3A4-659A-DDE5F17C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AADD-3C45-7EE6-E092-4435EC21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7AA0-9F1D-4AE7-B44D-B8177E9DEF04}" type="datetime1">
              <a:rPr lang="en-AE" smtClean="0"/>
              <a:t>17/08/2023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EF16-303E-A12E-5BAC-3C9B48FF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01983-038C-0A18-5AC6-12B43148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2100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72359-83A4-B8EB-D44F-9B91AA48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B12D-A129-4C4C-8B58-EDE8960C2527}" type="datetime1">
              <a:rPr lang="en-AE" smtClean="0"/>
              <a:t>17/08/2023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5BDD1-C748-FC30-74F3-9E2509B1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E3DC3-4EEE-FB48-94C1-6C40767A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2518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397A-D5E0-2969-2884-8CDC8D18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1AA39-83F7-E6BA-7D8A-7365F52BE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727D0-177F-DA22-9D9C-1A04E916A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508A9-AB44-C7AE-F561-5CCE543D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F591-21AE-4FCA-BEF8-0D6656D8325C}" type="datetime1">
              <a:rPr lang="en-AE" smtClean="0"/>
              <a:t>17/08/2023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EDE27-101F-D91C-5A60-E3EB7843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44E0D-C7D4-801D-AAF0-001F60A4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5020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276A-6060-0BBD-0BCF-459A4409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73218-3FB4-D9A8-F15A-7405A3B87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C7E5A-1394-71DA-D0CF-35DC2CB90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D3E9E-BD9B-2245-1A98-DF361EB8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3E73-E70D-4C6B-9B22-60A00E40947E}" type="datetime1">
              <a:rPr lang="en-AE" smtClean="0"/>
              <a:t>17/08/2023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EF83D-8BC4-60F4-14DE-A20DF1F1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6DDE2-75DA-68F2-4905-D14008C9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3606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1471A-FC26-FE08-7FAB-5ABBA78D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FDDF9-2750-20AE-1AE8-CCC9E2B2A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00E98-8DD4-3E18-DC97-DF360FFBA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62307-82B9-4E0A-AE87-15FB518C52D0}" type="datetime1">
              <a:rPr lang="en-AE" smtClean="0"/>
              <a:t>17/08/2023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C7C4C-ABBA-B040-0822-1FC1973B0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3FB57-9A44-7303-DF4C-B345F7FDD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A3101-F8CE-443F-A9FB-6B06666ABD6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0863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ltralytics/yolov5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iotworldtoday.com/robotics/u-s-border-patrol-makes-1m-drone-purchase-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9774A-12B2-B582-C471-E046DD23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75" y="847827"/>
            <a:ext cx="540881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Drones for Border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D3D85-2462-EF02-C525-8340045A8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8849" y="938219"/>
            <a:ext cx="1848751" cy="1299122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rone flying over a military vehicle&#10;&#10;Description automatically generated">
            <a:extLst>
              <a:ext uri="{FF2B5EF4-FFF2-40B4-BE49-F238E27FC236}">
                <a16:creationId xmlns:a16="http://schemas.microsoft.com/office/drawing/2014/main" id="{306F5C7A-C590-AFB6-4B5B-08E33BB1D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4" y="2733864"/>
            <a:ext cx="5509729" cy="28391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CB1B0E2-EA82-6F2C-ED18-92336274B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2340" y="2509896"/>
            <a:ext cx="5408813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Heriot-Watt University Dubai</a:t>
            </a:r>
          </a:p>
          <a:p>
            <a:pPr marL="0"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MSc. Robotics Presentation 2023-2024</a:t>
            </a:r>
          </a:p>
          <a:p>
            <a:pPr marL="0"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Yehia Gomaa – H00409854</a:t>
            </a:r>
          </a:p>
          <a:p>
            <a:pPr marL="0" indent="-2286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 Dr. Nidhal Abdulaziz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2C458-F247-FD7A-82FA-FC597DB1F9E7}"/>
              </a:ext>
            </a:extLst>
          </p:cNvPr>
          <p:cNvSpPr txBox="1"/>
          <p:nvPr/>
        </p:nvSpPr>
        <p:spPr>
          <a:xfrm>
            <a:off x="853120" y="5609012"/>
            <a:ext cx="5046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FLIR. Available at: https://www.flir.com/surveillance/border-surveillance/</a:t>
            </a:r>
            <a:endParaRPr lang="en-AE" sz="8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0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7ABF-F060-EA4A-4624-DE7D108C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AE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47016B-693E-EBBA-2F74-EDC92061D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43" y="2317362"/>
            <a:ext cx="5049432" cy="397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different trials YOLOv5m model was chosen for training.</a:t>
            </a:r>
          </a:p>
          <a:p>
            <a:pPr algn="just"/>
            <a:r>
              <a:rPr lang="en-A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is much lower compared to the large and 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A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arge</a:t>
            </a:r>
            <a:r>
              <a:rPr lang="en-A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versions and the accuracy is higher than the nano and small versions.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model also directly affects inference time. The larger the model the slower the inference.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with a line and arrow&#10;&#10;Description automatically generated">
            <a:extLst>
              <a:ext uri="{FF2B5EF4-FFF2-40B4-BE49-F238E27FC236}">
                <a16:creationId xmlns:a16="http://schemas.microsoft.com/office/drawing/2014/main" id="{96AC6C70-5098-E158-164C-C8A3D7FB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4" y="3505479"/>
            <a:ext cx="5848866" cy="29244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03AA-B4CE-3194-841C-5D001C85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10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4ACD6044-0BE9-CB21-C133-E952D70AF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5" y="1064833"/>
            <a:ext cx="5848866" cy="183882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37716-9FBA-4800-B92D-5D439B2B8FFA}"/>
              </a:ext>
            </a:extLst>
          </p:cNvPr>
          <p:cNvSpPr txBox="1"/>
          <p:nvPr/>
        </p:nvSpPr>
        <p:spPr>
          <a:xfrm>
            <a:off x="6609746" y="6459358"/>
            <a:ext cx="40879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kern="1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Jocher, G. (2020) YOLOv5 by Ultralytics. Available at: </a:t>
            </a:r>
            <a:r>
              <a:rPr lang="en-GB" sz="800" u="sng" kern="1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r>
              <a:rPr lang="en-GB" sz="800" kern="1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AE" sz="800" kern="1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7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7ABF-F060-EA4A-4624-DE7D108C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79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D3960-59D1-93F8-461A-7414BA031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79" y="2517348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trained on the MS COCO128 dataset on 1000 epochs.</a:t>
            </a:r>
          </a:p>
          <a:p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COCO128 is the first 128 images of the MSCOCO dataset (Lin et al., 2015) instead of the full 123,000. which allows for faster training.</a:t>
            </a:r>
          </a:p>
          <a:p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took almost 6 hours to complete.</a:t>
            </a:r>
          </a:p>
          <a:p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8A90FC-5402-8178-BE07-3212D9A74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72"/>
          <a:stretch/>
        </p:blipFill>
        <p:spPr>
          <a:xfrm>
            <a:off x="5048655" y="2203078"/>
            <a:ext cx="6422813" cy="426799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03AA-B4CE-3194-841C-5D001C85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11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0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3DAAC-8BA3-0EC4-E352-6C866827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726-E804-7538-20C8-10AB71FD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68" y="2317362"/>
            <a:ext cx="4559425" cy="397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average precision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mAP) is the primary evaluation metric for object detection models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= TP/TP+FP, Recall = TP/TP+FN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Precision AP is the area under the Precision/Recall curve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is calculated based on the Intersection over union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threshold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MSCOCO uses 10 thresholds from 0.5 to 0.95 with 0.05 increments and takes their average [mAP@(0.5:0.95)]</a:t>
            </a:r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35958-5E96-B8FC-7A8E-1D073E2E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12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ar driving on a highway&#10;&#10;Description automatically generated">
            <a:extLst>
              <a:ext uri="{FF2B5EF4-FFF2-40B4-BE49-F238E27FC236}">
                <a16:creationId xmlns:a16="http://schemas.microsoft.com/office/drawing/2014/main" id="{DB4F0CB9-E0DC-DEBD-1B36-E5096527A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58" y="856180"/>
            <a:ext cx="6078498" cy="489880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62E03-0862-3ABF-1D75-EE7DE2227D42}"/>
              </a:ext>
            </a:extLst>
          </p:cNvPr>
          <p:cNvSpPr txBox="1"/>
          <p:nvPr/>
        </p:nvSpPr>
        <p:spPr>
          <a:xfrm>
            <a:off x="6609746" y="6459358"/>
            <a:ext cx="40879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kern="10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V7labs, available at: https://www.v7labs.com/blog/mean-average-precision</a:t>
            </a:r>
            <a:endParaRPr lang="en-AE" sz="800" kern="1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5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7ABF-F060-EA4A-4624-DE7D108C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AE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D3960-59D1-93F8-461A-7414BA031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585" y="4883544"/>
            <a:ext cx="6792049" cy="1556907"/>
          </a:xfrm>
        </p:spPr>
        <p:txBody>
          <a:bodyPr anchor="ctr">
            <a:normAutofit fontScale="92500"/>
          </a:bodyPr>
          <a:lstStyle/>
          <a:p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train/Box loss: 0.015 –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/box loss: 0.012 - accuracy of bounding box predictions</a:t>
            </a:r>
          </a:p>
          <a:p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Train/Obj loss: 0.02 –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/obj loss: 0.008 - measuring object confidence</a:t>
            </a:r>
          </a:p>
          <a:p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Train/Class loss: 0.002 – 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loss: 0.001 - measuring class prediction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03AA-B4CE-3194-841C-5D001C85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13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114B90A-00C7-AA42-2112-C17614CA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8" y="215430"/>
            <a:ext cx="10740851" cy="46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7ABF-F060-EA4A-4624-DE7D108C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D3960-59D1-93F8-461A-7414BA031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6" y="2402439"/>
            <a:ext cx="4987118" cy="397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average precision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mAP) is the primary evaluation metric for object detection models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is calculated based on the Intersection over union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threshold between the bounding box and the ground truth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MSCOCO uses 10 thresholds from 0.5 to 0.95 with 0.05 increments and takes their average [mAP@(0.5:0.95)]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mAP@[0.5:0.95] = 0.934</a:t>
            </a:r>
          </a:p>
          <a:p>
            <a:pPr algn="just"/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mAP@50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03AA-B4CE-3194-841C-5D001C85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14</a:t>
            </a:fld>
            <a:endParaRPr lang="en-A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8B5E6955-8602-453D-4284-DE645768C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62" y="3257827"/>
            <a:ext cx="6342557" cy="3202826"/>
          </a:xfrm>
          <a:prstGeom prst="rect">
            <a:avLst/>
          </a:prstGeom>
        </p:spPr>
      </p:pic>
      <p:pic>
        <p:nvPicPr>
          <p:cNvPr id="8" name="Picture 7" descr="A graph showing a number of numbers&#10;&#10;Description automatically generated">
            <a:extLst>
              <a:ext uri="{FF2B5EF4-FFF2-40B4-BE49-F238E27FC236}">
                <a16:creationId xmlns:a16="http://schemas.microsoft.com/office/drawing/2014/main" id="{F29AC76A-AC57-8458-7D7D-ABA7426AF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63" y="133002"/>
            <a:ext cx="6271112" cy="29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8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0CDE5-5E9C-065B-5B45-2462B9FE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54" y="386930"/>
            <a:ext cx="6039837" cy="118895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F74E-9B48-5371-BA99-13809FE6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53" y="2559235"/>
            <a:ext cx="6235613" cy="3435531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flight altitude for detection is 50m, however recognition is at 30m, and (identification is 10m) using a normal HD camera.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slanted camera 30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◦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degrees provides better detection rather than top down.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detection time is 6.3ms</a:t>
            </a:r>
            <a:endParaRPr lang="en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61F94-CF86-9FC7-2433-C282371D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15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ing 2023-08-09 132930">
            <a:hlinkClick r:id="" action="ppaction://media"/>
            <a:extLst>
              <a:ext uri="{FF2B5EF4-FFF2-40B4-BE49-F238E27FC236}">
                <a16:creationId xmlns:a16="http://schemas.microsoft.com/office/drawing/2014/main" id="{F2C42B37-AB90-0393-5D95-598929447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173" y="386930"/>
            <a:ext cx="4025628" cy="60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C40B1-AEF9-3457-FDE4-6D329FA1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90" y="453622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A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45C2-7550-1955-86D6-149BC6261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90" y="2666184"/>
            <a:ext cx="5411379" cy="3598989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detection algorithm outputs the detected class.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intruder is detected. An alert will be sent out.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form of a visual alert on the screen.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 the form of a message notification on a mobile device through a telegram bot.</a:t>
            </a:r>
          </a:p>
          <a:p>
            <a:pPr algn="just"/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7DC88-7F4F-E3A7-D12D-94DC33A5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 smtClean="0"/>
              <a:pPr>
                <a:spcAft>
                  <a:spcPts val="600"/>
                </a:spcAft>
              </a:pPr>
              <a:t>16</a:t>
            </a:fld>
            <a:endParaRPr lang="en-A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AC448F-EB5F-DE53-A2BC-1060A668C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9" b="5672"/>
          <a:stretch/>
        </p:blipFill>
        <p:spPr>
          <a:xfrm>
            <a:off x="5979529" y="3541067"/>
            <a:ext cx="2621980" cy="2930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0C76D-B87D-3A13-8DBA-E9CE0646C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510" y="1579695"/>
            <a:ext cx="2761379" cy="49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7584-BD6F-F843-48F6-20960981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1C43A-267E-1E45-EF00-2E27A559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model on the VisDrone test dataset (Zhu et al., 2022)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treet with people walking&#10;&#10;Description automatically generated">
            <a:extLst>
              <a:ext uri="{FF2B5EF4-FFF2-40B4-BE49-F238E27FC236}">
                <a16:creationId xmlns:a16="http://schemas.microsoft.com/office/drawing/2014/main" id="{13DFF881-3BAC-6CE5-09B5-EA1A33359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r="2588" b="-2"/>
          <a:stretch/>
        </p:blipFill>
        <p:spPr>
          <a:xfrm>
            <a:off x="6221079" y="45425"/>
            <a:ext cx="5474097" cy="323015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aerial view of a street with cars&#10;&#10;Description automatically generated">
            <a:extLst>
              <a:ext uri="{FF2B5EF4-FFF2-40B4-BE49-F238E27FC236}">
                <a16:creationId xmlns:a16="http://schemas.microsoft.com/office/drawing/2014/main" id="{D9A1CC69-E91E-806D-B746-39FEA1071B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r="2243" b="-2"/>
          <a:stretch/>
        </p:blipFill>
        <p:spPr>
          <a:xfrm>
            <a:off x="6221079" y="3352212"/>
            <a:ext cx="5474096" cy="3230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9B162-7B71-74F5-5DEE-E2C2D727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677" y="6563418"/>
            <a:ext cx="105571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8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51067-8BEA-DBA0-8095-D6183778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54" y="404948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</a:t>
            </a:r>
            <a:endParaRPr lang="en-AE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741C-7FB9-F0AD-D70C-CD3CE7A11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53" y="2559235"/>
            <a:ext cx="10855771" cy="3435531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battery life means lower area coverage.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or inaccurate sensor data.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YOLOv5 model may face challenges in generalizing to unseen or complex scenarios, requiring continuous fine-tuning and adaptation.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Adverse weather conditions, such as rain, fog, or strong winds, can affect the drone's flight stability and image quality.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communication link between the drone and the ground control station may experience latency.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adherence to aviation regulations, airspace restrictions, and data privacy laws.</a:t>
            </a:r>
            <a:endParaRPr lang="en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170B3-9FFB-347F-33CD-F76F27FD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18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0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62930-9046-F393-B19E-8E75B09F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96" y="402331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 Challenges</a:t>
            </a:r>
            <a:endParaRPr lang="en-AE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4D64-E618-CCC8-4869-2429CCECB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62" y="2323214"/>
            <a:ext cx="5978615" cy="2612955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license and permit.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simulation</a:t>
            </a:r>
            <a:r>
              <a:rPr lang="en-A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object detection algorithm.</a:t>
            </a:r>
            <a:endParaRPr lang="en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A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algorithm training.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a workspace.</a:t>
            </a:r>
            <a:endParaRPr lang="en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A078F-ADCC-9EB5-8728-CE758BF3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19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ar with a yellow label&#10;&#10;Description automatically generated with medium confidence">
            <a:extLst>
              <a:ext uri="{FF2B5EF4-FFF2-40B4-BE49-F238E27FC236}">
                <a16:creationId xmlns:a16="http://schemas.microsoft.com/office/drawing/2014/main" id="{050C035B-5EF5-AC96-F344-52F7732BA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83" y="2168432"/>
            <a:ext cx="5169695" cy="381776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51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FC7139-1E8A-540D-03A0-D4DE3098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28" y="37139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A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35A3-C74A-388D-6563-DCB19B21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1584" y="6434582"/>
            <a:ext cx="1811778" cy="241151"/>
          </a:xfrm>
        </p:spPr>
        <p:txBody>
          <a:bodyPr/>
          <a:lstStyle/>
          <a:p>
            <a:pPr defTabSz="603504">
              <a:spcAft>
                <a:spcPts val="600"/>
              </a:spcAft>
            </a:pPr>
            <a:fld id="{D6FA3101-F8CE-443F-A9FB-6B06666ABD68}" type="slidenum">
              <a:rPr lang="en-AE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603504">
                <a:spcAft>
                  <a:spcPts val="600"/>
                </a:spcAft>
              </a:pPr>
              <a:t>2</a:t>
            </a:fld>
            <a:endParaRPr lang="en-A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3D28C0-B4EC-467A-5897-5F59FA42DC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2128" y="2228267"/>
            <a:ext cx="4828997" cy="381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 algn="just" defTabSz="603504">
              <a:lnSpc>
                <a:spcPct val="100000"/>
              </a:lnSpc>
              <a:spcBef>
                <a:spcPts val="660"/>
              </a:spcBef>
            </a:pPr>
            <a:r>
              <a:rPr lang="en-US" sz="23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Safeguarding national security and territorial integrity from illegal activities and cross-border threats is a matter of utmost importance</a:t>
            </a:r>
          </a:p>
          <a:p>
            <a:pPr marL="188595" indent="-188595" algn="just" defTabSz="603504">
              <a:lnSpc>
                <a:spcPct val="100000"/>
              </a:lnSpc>
              <a:spcBef>
                <a:spcPts val="660"/>
              </a:spcBef>
            </a:pPr>
            <a:r>
              <a:rPr lang="en-US" sz="23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Traditional border patrolling methods such as physical barriers and human patrols have their limitations</a:t>
            </a:r>
          </a:p>
          <a:p>
            <a:pPr marL="188595" indent="-188595" algn="just" defTabSz="603504">
              <a:lnSpc>
                <a:spcPct val="100000"/>
              </a:lnSpc>
              <a:spcBef>
                <a:spcPts val="660"/>
              </a:spcBef>
            </a:pPr>
            <a:r>
              <a:rPr lang="en-US" sz="23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Such as the high cost, potential human errors, and high risk for the human element.</a:t>
            </a:r>
          </a:p>
        </p:txBody>
      </p:sp>
      <p:pic>
        <p:nvPicPr>
          <p:cNvPr id="9" name="Picture 8" descr="A long shot of a fence&#10;&#10;Description automatically generated">
            <a:extLst>
              <a:ext uri="{FF2B5EF4-FFF2-40B4-BE49-F238E27FC236}">
                <a16:creationId xmlns:a16="http://schemas.microsoft.com/office/drawing/2014/main" id="{80184F41-73E9-7527-7ADA-AC87CCB1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75" y="2200918"/>
            <a:ext cx="5787989" cy="386866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441745-0921-8C3A-163D-27B9C093E198}"/>
              </a:ext>
            </a:extLst>
          </p:cNvPr>
          <p:cNvSpPr txBox="1"/>
          <p:nvPr/>
        </p:nvSpPr>
        <p:spPr>
          <a:xfrm>
            <a:off x="7398104" y="6069587"/>
            <a:ext cx="4966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3504">
              <a:spcAft>
                <a:spcPts val="528"/>
              </a:spcAft>
            </a:pPr>
            <a:r>
              <a:rPr lang="en-US" sz="800" kern="1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Elbitsytems</a:t>
            </a:r>
            <a:r>
              <a:rPr lang="en-US" sz="800" kern="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Border Protection. Available at: https://elbitsystems.com/product/border-security/</a:t>
            </a:r>
            <a:endParaRPr lang="en-AE" sz="800" kern="1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9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A5EF8-832A-CF50-BB01-3D42814D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54" y="404948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AE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5199-6C89-4EF9-CD9F-86CCCC6BB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54" y="2559235"/>
            <a:ext cx="10143668" cy="3435531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the use of autonomous drones for border security.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the use of object detection.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challenges and limitations, such as real-time object detection and legal compliance.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Laid the foundation for future research and practical implementations, contributing to the advancement of autonomous robotics and border security practices.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Highlighted the potential of autonomous drones in revolutionizing border surveillance and security measures.</a:t>
            </a:r>
          </a:p>
          <a:p>
            <a:pPr algn="just"/>
            <a:endParaRPr lang="en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03087-BC8A-CA96-D8BA-32911645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20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9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E1A9E-7345-CA13-A68B-29DFB4D2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85" y="348996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and Recommendations</a:t>
            </a:r>
            <a:endParaRPr lang="en-AE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9DF1-094E-6F72-FF5D-307BBD9D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85" y="2559235"/>
            <a:ext cx="10750640" cy="3435531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testing of the drone in different environments.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to pinpoint the intruder and coordinates for precise deployment of security personnel and real time tracking.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 vision or IR camera to work in all conditions.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cameras to work in higher altitudes.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use of a private frequency and encrypted network to ensure security of the system.</a:t>
            </a:r>
          </a:p>
          <a:p>
            <a:pPr algn="just"/>
            <a:r>
              <a:rPr lang="en-A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audio/visual alert system such as a siren.</a:t>
            </a:r>
          </a:p>
          <a:p>
            <a:pPr algn="just"/>
            <a:r>
              <a:rPr lang="en-A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ground control stations.</a:t>
            </a:r>
          </a:p>
          <a:p>
            <a:pPr algn="just"/>
            <a:r>
              <a:rPr lang="en-A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fleet to maximize coverage and minimize down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F742D-436E-A0BB-3148-0E7A3A92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21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657CF-EA37-E224-3F93-8E910A50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7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7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600C-7A36-B298-E186-7C6E2EDA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3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88D65-EE52-FA7F-10C4-422304BD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0" y="378194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AE" sz="4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A2ABB-9890-1254-DECD-4176A168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7836" y="6481988"/>
            <a:ext cx="1835526" cy="244312"/>
          </a:xfrm>
        </p:spPr>
        <p:txBody>
          <a:bodyPr/>
          <a:lstStyle/>
          <a:p>
            <a:pPr defTabSz="603504">
              <a:spcAft>
                <a:spcPts val="600"/>
              </a:spcAft>
            </a:pPr>
            <a:fld id="{D6FA3101-F8CE-443F-A9FB-6B06666ABD68}" type="slidenum">
              <a:rPr lang="en-AE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603504">
                <a:spcAft>
                  <a:spcPts val="600"/>
                </a:spcAft>
              </a:pPr>
              <a:t>3</a:t>
            </a:fld>
            <a:endParaRPr lang="en-AE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911B953-ACAA-B0BF-6FB6-D1EC4940FC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91646"/>
              </p:ext>
            </p:extLst>
          </p:nvPr>
        </p:nvGraphicFramePr>
        <p:xfrm>
          <a:off x="160050" y="2286000"/>
          <a:ext cx="5407908" cy="40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drone flying in the air">
            <a:extLst>
              <a:ext uri="{FF2B5EF4-FFF2-40B4-BE49-F238E27FC236}">
                <a16:creationId xmlns:a16="http://schemas.microsoft.com/office/drawing/2014/main" id="{C835B8A6-D150-51AC-0D15-67F0A711A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72" y="2219339"/>
            <a:ext cx="5808090" cy="38739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  <a:scene3d>
            <a:camera prst="orthographicFront"/>
            <a:lightRig rig="threePt" dir="t"/>
          </a:scene3d>
          <a:sp3d>
            <a:extrusionClr>
              <a:schemeClr val="bg2"/>
            </a:extrusionClr>
            <a:contourClr>
              <a:schemeClr val="tx1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B0EED-18DA-9D51-6428-723E61E33D1F}"/>
              </a:ext>
            </a:extLst>
          </p:cNvPr>
          <p:cNvSpPr txBox="1"/>
          <p:nvPr/>
        </p:nvSpPr>
        <p:spPr>
          <a:xfrm>
            <a:off x="5727295" y="6116632"/>
            <a:ext cx="6011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3504">
              <a:spcAft>
                <a:spcPts val="528"/>
              </a:spcAft>
            </a:pPr>
            <a:r>
              <a:rPr lang="en-GB" sz="800" kern="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Evans, S. (2022) </a:t>
            </a:r>
            <a:r>
              <a:rPr lang="en-GB" sz="800" i="1" kern="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IOT World Today</a:t>
            </a:r>
            <a:r>
              <a:rPr lang="en-GB" sz="800" kern="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Available at: </a:t>
            </a:r>
            <a:r>
              <a:rPr lang="en-GB" sz="800" u="sng" kern="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https://www.iotworldtoday.com/robotics/u-s-border-patrol-makes-1m-drone-purchase-</a:t>
            </a:r>
            <a:r>
              <a:rPr lang="en-GB" sz="800" kern="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AE" sz="800" kern="1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FD091-8E66-9BA6-5DCB-9FBCC151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36" y="37381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A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19CA-B24F-AF69-6331-7ECD5E03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35" y="2389218"/>
            <a:ext cx="11094527" cy="3871561"/>
          </a:xfrm>
        </p:spPr>
        <p:txBody>
          <a:bodyPr anchor="ctr">
            <a:noAutofit/>
          </a:bodyPr>
          <a:lstStyle/>
          <a:p>
            <a:r>
              <a:rPr lang="en-GB" sz="2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(Sharma</a:t>
            </a:r>
            <a:r>
              <a:rPr lang="en-GB" sz="22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et al.</a:t>
            </a:r>
            <a:r>
              <a:rPr lang="en-GB" sz="2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, 2021) proposed the development of a system that detects and tracks border intruders using Passive Infrared Motion Detectors, Photoelectric Beams, Sound Sensors, and drones for tracking. </a:t>
            </a:r>
          </a:p>
          <a:p>
            <a:r>
              <a:rPr lang="en-GB" sz="2200" dirty="0">
                <a:latin typeface="Times New Roman" panose="02020603050405020304" pitchFamily="18" charset="0"/>
                <a:ea typeface="DengXian" panose="02010600030101010101" pitchFamily="2" charset="-122"/>
              </a:rPr>
              <a:t>However, they offer no experimental findings to back up the proposal, they mention they had several problems with their drone.</a:t>
            </a:r>
            <a:endParaRPr lang="en-GB" sz="22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Vijayanandh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2019) explore the theoretical use of solar powered UAVs for border surveillance. They use image processing techniques on MATLAB to build a border intrusion detection system.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environmentally friendly and sustainable, they fail to mention its drawbacks such as weather-related limitations which will affect its efficiency. </a:t>
            </a:r>
            <a:endParaRPr lang="en-AE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E7086-107F-57C6-C477-880D1992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 smtClean="0"/>
              <a:pPr>
                <a:spcAft>
                  <a:spcPts val="600"/>
                </a:spcAft>
              </a:pPr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068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B6746-CC35-F4DC-AEED-BB65DE6B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53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A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9313E-4709-C7B2-270F-1B147C9A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/>
              <a:pPr>
                <a:spcAft>
                  <a:spcPts val="600"/>
                </a:spcAft>
              </a:pPr>
              <a:t>5</a:t>
            </a:fld>
            <a:endParaRPr lang="en-AE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DF99EE-D36D-3C63-FDD1-6266ACBAE3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294858"/>
              </p:ext>
            </p:extLst>
          </p:nvPr>
        </p:nvGraphicFramePr>
        <p:xfrm>
          <a:off x="608627" y="19983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617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CDD8F5-0E36-5CCA-EBB1-870C4FC5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37" y="356323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Surveillance Mission Flowchart</a:t>
            </a:r>
            <a:endParaRPr lang="en-A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DB2B2-D014-8A6E-3018-CA788B2B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62" y="65356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66074-56E5-6517-49D4-6BC3AD05D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4529"/>
            <a:ext cx="11313267" cy="43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1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C7730-FCF1-D3B4-F4D7-810FF97D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6" y="350199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Environment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B38C-C4B6-A6B8-ED59-73D2545D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86" y="2517348"/>
            <a:ext cx="4530898" cy="3639450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Gazebo simulation software (Koenig and Howard, 2004)  was used to create a virtual environment for the drone.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Lowering the cost and risk for physical testing.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recreate various scenarios.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Readily integrated with ROS for development.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integrated with the PX4 SITL (Lorenz Meier, 2011) drone development tools.</a:t>
            </a:r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2BBD1-DD0D-6501-411D-AE353CAB2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r="7972"/>
          <a:stretch/>
        </p:blipFill>
        <p:spPr>
          <a:xfrm>
            <a:off x="5926509" y="2181908"/>
            <a:ext cx="5471830" cy="43103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E099-9AD8-5903-D585-715515D1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7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0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3081E-8613-673B-FC64-0392863E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11" y="358132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Misson Planning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C5EB5-A105-8F9E-D7AF-B839A29C1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11" y="2609034"/>
            <a:ext cx="4530898" cy="3639450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QGroundControl software (Lorenz Meier, 2012) was used as ground control mission planner.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with ROS through MAVlink.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easy to understand and interpret.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waypoints for surveillance area based upon the battery consumption.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drone’s battery, heading, GPS coordinates altitude ,and speed.</a:t>
            </a:r>
          </a:p>
          <a:p>
            <a:pPr algn="just"/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D6AF0-3FEC-CB6F-5BF6-4A028015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8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5657BA1E-50A7-D802-69D5-F788BEEF0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30" y="2014712"/>
            <a:ext cx="6894051" cy="44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7ABF-F060-EA4A-4624-DE7D108C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61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A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593605-6868-4114-8CED-388BD2BC0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61" y="251734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is the main component of this platform.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real time performance and accuracy being the primary focus.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(Ultralytics, 2020) was chosen as the object detection algorithm for these very reasons.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 can be integrated with ROS.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run online onboard the drone as well as offline in the ground control</a:t>
            </a:r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76BCB-0940-43F8-01E1-69A860C71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4" b="4"/>
          <a:stretch/>
        </p:blipFill>
        <p:spPr>
          <a:xfrm>
            <a:off x="5896555" y="2203079"/>
            <a:ext cx="5486807" cy="426799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03AA-B4CE-3194-841C-5D001C85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FA3101-F8CE-443F-A9FB-6B06666ABD68}" type="slidenum">
              <a:rPr lang="en-AE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9</a:t>
            </a:fld>
            <a:endParaRPr lang="en-A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38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12836</TotalTime>
  <Words>1595</Words>
  <Application>Microsoft Office PowerPoint</Application>
  <PresentationFormat>Widescreen</PresentationFormat>
  <Paragraphs>193</Paragraphs>
  <Slides>22</Slides>
  <Notes>20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Söhne</vt:lpstr>
      <vt:lpstr>Arial</vt:lpstr>
      <vt:lpstr>Calibri</vt:lpstr>
      <vt:lpstr>Calibri Light</vt:lpstr>
      <vt:lpstr>Times New Roman</vt:lpstr>
      <vt:lpstr>Office Theme</vt:lpstr>
      <vt:lpstr>Autonomous Drones for Border Security</vt:lpstr>
      <vt:lpstr>Introduction</vt:lpstr>
      <vt:lpstr>Introduction</vt:lpstr>
      <vt:lpstr>Related Works</vt:lpstr>
      <vt:lpstr>Objectives</vt:lpstr>
      <vt:lpstr>Drone Surveillance Mission Flowchart</vt:lpstr>
      <vt:lpstr>Simulation Environment</vt:lpstr>
      <vt:lpstr>Misson Planning</vt:lpstr>
      <vt:lpstr>Object Detection</vt:lpstr>
      <vt:lpstr>Object Detection</vt:lpstr>
      <vt:lpstr>Object Detection</vt:lpstr>
      <vt:lpstr>Results &amp; Findings</vt:lpstr>
      <vt:lpstr>Results &amp; Findings</vt:lpstr>
      <vt:lpstr>Results &amp; Findings</vt:lpstr>
      <vt:lpstr>Results and Findings</vt:lpstr>
      <vt:lpstr>Results &amp; Findings</vt:lpstr>
      <vt:lpstr>Results and Findings</vt:lpstr>
      <vt:lpstr>Challenges &amp; Limitations</vt:lpstr>
      <vt:lpstr>Project Implementation Challenges</vt:lpstr>
      <vt:lpstr>Conclusion</vt:lpstr>
      <vt:lpstr>Future Work and Recommendations</vt:lpstr>
      <vt:lpstr>Thank you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Drones for Border Surveillance</dc:title>
  <dc:creator>Yehia Gomaa</dc:creator>
  <cp:lastModifiedBy>Yehia Gomaa</cp:lastModifiedBy>
  <cp:revision>65</cp:revision>
  <dcterms:created xsi:type="dcterms:W3CDTF">2023-07-30T08:08:28Z</dcterms:created>
  <dcterms:modified xsi:type="dcterms:W3CDTF">2023-08-17T11:02:18Z</dcterms:modified>
</cp:coreProperties>
</file>